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9" r:id="rId2"/>
    <p:sldId id="256" r:id="rId3"/>
    <p:sldId id="257" r:id="rId4"/>
    <p:sldId id="293" r:id="rId5"/>
    <p:sldId id="294" r:id="rId6"/>
    <p:sldId id="259" r:id="rId7"/>
    <p:sldId id="280" r:id="rId8"/>
    <p:sldId id="262" r:id="rId9"/>
    <p:sldId id="264" r:id="rId10"/>
    <p:sldId id="270" r:id="rId11"/>
    <p:sldId id="272" r:id="rId12"/>
    <p:sldId id="296" r:id="rId13"/>
    <p:sldId id="273" r:id="rId14"/>
    <p:sldId id="274" r:id="rId15"/>
    <p:sldId id="276" r:id="rId16"/>
    <p:sldId id="281" r:id="rId17"/>
    <p:sldId id="282" r:id="rId18"/>
    <p:sldId id="291" r:id="rId19"/>
    <p:sldId id="292" r:id="rId20"/>
    <p:sldId id="278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FB4EE-6A0D-46FE-9FD5-61D0D3DBAB6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49C5B-E1AC-40E4-88A1-3E9A7C8AA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D49C5B-E1AC-40E4-88A1-3E9A7C8AA7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1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D49C5B-E1AC-40E4-88A1-3E9A7C8AA7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34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D49C5B-E1AC-40E4-88A1-3E9A7C8AA7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5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D49C5B-E1AC-40E4-88A1-3E9A7C8AA7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3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1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5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0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6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8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2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7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8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1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BE01-4946-4053-9D8D-436C3C797CBB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8E69E-0D2F-4217-8512-8E880CEAF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0"/>
            <a:ext cx="8864600" cy="1019175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800" y="5725546"/>
            <a:ext cx="8864600" cy="922337"/>
          </a:xfrm>
          <a:blipFill>
            <a:blip r:embed="rId3"/>
            <a:stretch>
              <a:fillRect/>
            </a:stretch>
          </a:blipFill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582931"/>
            <a:ext cx="1066799" cy="6275070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1059" y="1516495"/>
            <a:ext cx="10847698" cy="5133293"/>
          </a:xfrm>
          <a:noFill/>
        </p:spPr>
        <p:txBody>
          <a:bodyPr>
            <a:normAutofit fontScale="4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sz="24600" dirty="0" err="1">
                <a:solidFill>
                  <a:srgbClr val="FF0000"/>
                </a:solidFill>
                <a:latin typeface="Snap ITC" panose="04040A07060A02020202" pitchFamily="82" charset="0"/>
              </a:rPr>
              <a:t>Kính</a:t>
            </a:r>
            <a:r>
              <a:rPr lang="en-US" sz="24600" dirty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en-US" sz="24600" dirty="0" err="1">
                <a:solidFill>
                  <a:srgbClr val="FF0000"/>
                </a:solidFill>
                <a:latin typeface="Snap ITC" panose="04040A07060A02020202" pitchFamily="82" charset="0"/>
              </a:rPr>
              <a:t>chào</a:t>
            </a:r>
            <a:r>
              <a:rPr lang="en-US" sz="24600" dirty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en-US" sz="24600" dirty="0" err="1">
                <a:solidFill>
                  <a:srgbClr val="FF0000"/>
                </a:solidFill>
                <a:latin typeface="Snap ITC" panose="04040A07060A02020202" pitchFamily="82" charset="0"/>
              </a:rPr>
              <a:t>quý</a:t>
            </a:r>
            <a:r>
              <a:rPr lang="en-US" sz="24600" dirty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en-US" sz="24600" dirty="0" err="1">
                <a:solidFill>
                  <a:srgbClr val="FF0000"/>
                </a:solidFill>
                <a:latin typeface="Snap ITC" panose="04040A07060A02020202" pitchFamily="82" charset="0"/>
              </a:rPr>
              <a:t>thầy</a:t>
            </a:r>
            <a:r>
              <a:rPr lang="en-US" sz="24600" dirty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en-US" sz="24600" dirty="0" err="1">
                <a:solidFill>
                  <a:srgbClr val="FF0000"/>
                </a:solidFill>
                <a:latin typeface="Snap ITC" panose="04040A07060A02020202" pitchFamily="82" charset="0"/>
              </a:rPr>
              <a:t>cô</a:t>
            </a:r>
            <a:r>
              <a:rPr lang="en-US" sz="24600" dirty="0">
                <a:solidFill>
                  <a:srgbClr val="FF0000"/>
                </a:solidFill>
                <a:latin typeface="Snap ITC" panose="04040A07060A02020202" pitchFamily="82" charset="0"/>
              </a:rPr>
              <a:t> và </a:t>
            </a:r>
            <a:r>
              <a:rPr lang="en-US" sz="24600" dirty="0" err="1">
                <a:solidFill>
                  <a:srgbClr val="FF0000"/>
                </a:solidFill>
                <a:latin typeface="Snap ITC" panose="04040A07060A02020202" pitchFamily="82" charset="0"/>
              </a:rPr>
              <a:t>tập</a:t>
            </a:r>
            <a:r>
              <a:rPr lang="en-US" sz="24600" dirty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en-US" sz="24600" dirty="0" err="1">
                <a:solidFill>
                  <a:srgbClr val="FF0000"/>
                </a:solidFill>
                <a:latin typeface="Snap ITC" panose="04040A07060A02020202" pitchFamily="82" charset="0"/>
              </a:rPr>
              <a:t>thể</a:t>
            </a:r>
            <a:r>
              <a:rPr lang="en-US" sz="24600" dirty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en-US" sz="24600" dirty="0" err="1">
                <a:solidFill>
                  <a:srgbClr val="FF0000"/>
                </a:solidFill>
                <a:latin typeface="Snap ITC" panose="04040A07060A02020202" pitchFamily="82" charset="0"/>
              </a:rPr>
              <a:t>lớp</a:t>
            </a:r>
            <a:r>
              <a:rPr lang="en-US" sz="24600" dirty="0">
                <a:solidFill>
                  <a:srgbClr val="FF0000"/>
                </a:solidFill>
                <a:latin typeface="Snap ITC" panose="04040A07060A02020202" pitchFamily="82" charset="0"/>
              </a:rPr>
              <a:t> 8/2!!!</a:t>
            </a:r>
          </a:p>
          <a:p>
            <a:pPr algn="ctr"/>
            <a:endParaRPr lang="en-US" sz="6600" dirty="0">
              <a:solidFill>
                <a:srgbClr val="FF0000"/>
              </a:solidFill>
              <a:latin typeface="Snap ITC" panose="04040A07060A02020202" pitchFamily="82" charset="0"/>
            </a:endParaRPr>
          </a:p>
          <a:p>
            <a:pPr algn="ctr"/>
            <a:endParaRPr lang="en-US" sz="16000" dirty="0">
              <a:solidFill>
                <a:srgbClr val="0070C0"/>
              </a:solidFill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8554" y="1411941"/>
            <a:ext cx="10169024" cy="544605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Cách gọi tên </a:t>
            </a:r>
          </a:p>
          <a:p>
            <a:pPr marL="914400" indent="-914400">
              <a:lnSpc>
                <a:spcPct val="150000"/>
              </a:lnSpc>
              <a:buAutoNum type="alphaLcPeriod"/>
            </a:pPr>
            <a:r>
              <a:rPr lang="pt-BR" sz="5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không có oxygen</a:t>
            </a:r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pt-BR" sz="5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51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5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5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5348076"/>
              </p:ext>
            </p:extLst>
          </p:nvPr>
        </p:nvGraphicFramePr>
        <p:xfrm>
          <a:off x="2571750" y="4788308"/>
          <a:ext cx="5189220" cy="7118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9220">
                  <a:extLst>
                    <a:ext uri="{9D8B030D-6E8A-4147-A177-3AD203B41FA5}">
                      <a16:colId xmlns:a16="http://schemas.microsoft.com/office/drawing/2014/main" val="2788250389"/>
                    </a:ext>
                  </a:extLst>
                </a:gridCol>
              </a:tblGrid>
              <a:tr h="711847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HCl: Hydrochloric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6158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793398"/>
              </p:ext>
            </p:extLst>
          </p:nvPr>
        </p:nvGraphicFramePr>
        <p:xfrm>
          <a:off x="2571750" y="5680940"/>
          <a:ext cx="5036527" cy="6997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6527">
                  <a:extLst>
                    <a:ext uri="{9D8B030D-6E8A-4147-A177-3AD203B41FA5}">
                      <a16:colId xmlns:a16="http://schemas.microsoft.com/office/drawing/2014/main" val="2865633923"/>
                    </a:ext>
                  </a:extLst>
                </a:gridCol>
              </a:tblGrid>
              <a:tr h="699787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HBr: Hydrobromic acid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484658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87C969AB-4434-42FB-A8B9-9869F2B487E1}"/>
              </a:ext>
            </a:extLst>
          </p:cNvPr>
          <p:cNvSpPr txBox="1">
            <a:spLocks/>
          </p:cNvSpPr>
          <p:nvPr/>
        </p:nvSpPr>
        <p:spPr>
          <a:xfrm>
            <a:off x="1714500" y="0"/>
            <a:ext cx="8572500" cy="1040594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(Tiết 1)</a:t>
            </a:r>
            <a:endParaRPr lang="en-US" sz="4800" b="1" dirty="0">
              <a:solidFill>
                <a:srgbClr val="FFFF00"/>
              </a:solidFill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14F2FA-98EA-4DB4-92F4-782E4F6782E0}"/>
              </a:ext>
            </a:extLst>
          </p:cNvPr>
          <p:cNvSpPr txBox="1"/>
          <p:nvPr/>
        </p:nvSpPr>
        <p:spPr>
          <a:xfrm>
            <a:off x="1284422" y="3429000"/>
            <a:ext cx="693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acid =  hydro + tên PK + ic + acid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665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522" y="1067933"/>
            <a:ext cx="3791536" cy="127398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0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0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0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t-BR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có oxygen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E366C2A-8FBD-4E87-9834-EC1C50D72C9E}"/>
              </a:ext>
            </a:extLst>
          </p:cNvPr>
          <p:cNvSpPr txBox="1">
            <a:spLocks/>
          </p:cNvSpPr>
          <p:nvPr/>
        </p:nvSpPr>
        <p:spPr>
          <a:xfrm>
            <a:off x="1714500" y="0"/>
            <a:ext cx="8572500" cy="1040594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(Tiết 1)</a:t>
            </a:r>
            <a:endParaRPr lang="en-US" sz="4800" b="1" dirty="0">
              <a:solidFill>
                <a:srgbClr val="FFFF00"/>
              </a:solidFill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3BB830B-61B8-46FA-97D3-167988774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62578"/>
              </p:ext>
            </p:extLst>
          </p:nvPr>
        </p:nvGraphicFramePr>
        <p:xfrm>
          <a:off x="289522" y="2548823"/>
          <a:ext cx="11445533" cy="395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6390">
                  <a:extLst>
                    <a:ext uri="{9D8B030D-6E8A-4147-A177-3AD203B41FA5}">
                      <a16:colId xmlns:a16="http://schemas.microsoft.com/office/drawing/2014/main" val="4037364672"/>
                    </a:ext>
                  </a:extLst>
                </a:gridCol>
                <a:gridCol w="6039143">
                  <a:extLst>
                    <a:ext uri="{9D8B030D-6E8A-4147-A177-3AD203B41FA5}">
                      <a16:colId xmlns:a16="http://schemas.microsoft.com/office/drawing/2014/main" val="38980963"/>
                    </a:ext>
                  </a:extLst>
                </a:gridCol>
              </a:tblGrid>
              <a:tr h="354615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244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90067"/>
                  </a:ext>
                </a:extLst>
              </a:tr>
              <a:tr h="201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254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kern="1200" baseline="-25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329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773290"/>
                  </a:ext>
                </a:extLst>
              </a:tr>
              <a:tr h="8175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89018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5DABBA6-2CFD-450F-A77D-0BB5DEFE3374}"/>
              </a:ext>
            </a:extLst>
          </p:cNvPr>
          <p:cNvSpPr txBox="1"/>
          <p:nvPr/>
        </p:nvSpPr>
        <p:spPr>
          <a:xfrm>
            <a:off x="1741132" y="2548823"/>
            <a:ext cx="37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oxygen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904E9B-8768-40F6-8780-999AE1030AD9}"/>
              </a:ext>
            </a:extLst>
          </p:cNvPr>
          <p:cNvSpPr txBox="1"/>
          <p:nvPr/>
        </p:nvSpPr>
        <p:spPr>
          <a:xfrm>
            <a:off x="6499824" y="2562399"/>
            <a:ext cx="419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oxygen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97B51-8050-447C-B1D8-7C0E052FF71D}"/>
              </a:ext>
            </a:extLst>
          </p:cNvPr>
          <p:cNvSpPr txBox="1"/>
          <p:nvPr/>
        </p:nvSpPr>
        <p:spPr>
          <a:xfrm>
            <a:off x="2137176" y="3089136"/>
            <a:ext cx="2801678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DAA047-AC37-4E11-957B-35D2EF6AA479}"/>
              </a:ext>
            </a:extLst>
          </p:cNvPr>
          <p:cNvSpPr txBox="1"/>
          <p:nvPr/>
        </p:nvSpPr>
        <p:spPr>
          <a:xfrm>
            <a:off x="2349082" y="3731762"/>
            <a:ext cx="1994415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026E99-4216-4E9E-AB8D-6FFACAD175A5}"/>
              </a:ext>
            </a:extLst>
          </p:cNvPr>
          <p:cNvSpPr txBox="1"/>
          <p:nvPr/>
        </p:nvSpPr>
        <p:spPr>
          <a:xfrm>
            <a:off x="2077377" y="4409501"/>
            <a:ext cx="2777935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PO­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9D3550-9470-49A7-8794-3D3C921B8B7B}"/>
              </a:ext>
            </a:extLst>
          </p:cNvPr>
          <p:cNvSpPr txBox="1"/>
          <p:nvPr/>
        </p:nvSpPr>
        <p:spPr>
          <a:xfrm>
            <a:off x="2169106" y="5087240"/>
            <a:ext cx="2513413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186029-A0A4-4191-83E3-64BA8B16DD2D}"/>
              </a:ext>
            </a:extLst>
          </p:cNvPr>
          <p:cNvSpPr txBox="1"/>
          <p:nvPr/>
        </p:nvSpPr>
        <p:spPr>
          <a:xfrm>
            <a:off x="7843168" y="3118217"/>
            <a:ext cx="2358479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EEC19F-082D-46C7-94FD-0BA724BA360C}"/>
              </a:ext>
            </a:extLst>
          </p:cNvPr>
          <p:cNvSpPr txBox="1"/>
          <p:nvPr/>
        </p:nvSpPr>
        <p:spPr>
          <a:xfrm>
            <a:off x="8046686" y="3763859"/>
            <a:ext cx="1946929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307CAF-2A37-4355-A7B6-6568CA2CFC1B}"/>
              </a:ext>
            </a:extLst>
          </p:cNvPr>
          <p:cNvSpPr txBox="1"/>
          <p:nvPr/>
        </p:nvSpPr>
        <p:spPr>
          <a:xfrm>
            <a:off x="8165401" y="4377799"/>
            <a:ext cx="1709498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82544F6-EA28-44A9-8646-4152EF34034B}"/>
              </a:ext>
            </a:extLst>
          </p:cNvPr>
          <p:cNvSpPr txBox="1"/>
          <p:nvPr/>
        </p:nvSpPr>
        <p:spPr>
          <a:xfrm>
            <a:off x="244681" y="5732812"/>
            <a:ext cx="5623560" cy="6612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=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acid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D09150A-C252-4766-B9A2-0CE333FC1E05}"/>
              </a:ext>
            </a:extLst>
          </p:cNvPr>
          <p:cNvSpPr txBox="1"/>
          <p:nvPr/>
        </p:nvSpPr>
        <p:spPr>
          <a:xfrm>
            <a:off x="5868241" y="5732811"/>
            <a:ext cx="5844394" cy="6612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=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acid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30E9031E-1E03-47BA-A7B2-6F70ED17200C}"/>
              </a:ext>
            </a:extLst>
          </p:cNvPr>
          <p:cNvSpPr txBox="1">
            <a:spLocks/>
          </p:cNvSpPr>
          <p:nvPr/>
        </p:nvSpPr>
        <p:spPr>
          <a:xfrm>
            <a:off x="289522" y="1057687"/>
            <a:ext cx="3791536" cy="1273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30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Tên gọi:</a:t>
            </a:r>
            <a:b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t-BR" sz="3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Acid có oxygen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7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93BB830B-61B8-46FA-97D3-167988774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179240"/>
              </p:ext>
            </p:extLst>
          </p:nvPr>
        </p:nvGraphicFramePr>
        <p:xfrm>
          <a:off x="602528" y="1451498"/>
          <a:ext cx="11445533" cy="3195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6390">
                  <a:extLst>
                    <a:ext uri="{9D8B030D-6E8A-4147-A177-3AD203B41FA5}">
                      <a16:colId xmlns:a16="http://schemas.microsoft.com/office/drawing/2014/main" val="4037364672"/>
                    </a:ext>
                  </a:extLst>
                </a:gridCol>
                <a:gridCol w="6039143">
                  <a:extLst>
                    <a:ext uri="{9D8B030D-6E8A-4147-A177-3AD203B41FA5}">
                      <a16:colId xmlns:a16="http://schemas.microsoft.com/office/drawing/2014/main" val="38980963"/>
                    </a:ext>
                  </a:extLst>
                </a:gridCol>
              </a:tblGrid>
              <a:tr h="527709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244273"/>
                  </a:ext>
                </a:extLst>
              </a:tr>
              <a:tr h="666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890067"/>
                  </a:ext>
                </a:extLst>
              </a:tr>
              <a:tr h="666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254188"/>
                  </a:ext>
                </a:extLst>
              </a:tr>
              <a:tr h="6668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kern="1200" baseline="-25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329026"/>
                  </a:ext>
                </a:extLst>
              </a:tr>
              <a:tr h="6668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773290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5DABBA6-2CFD-450F-A77D-0BB5DEFE3374}"/>
              </a:ext>
            </a:extLst>
          </p:cNvPr>
          <p:cNvSpPr txBox="1"/>
          <p:nvPr/>
        </p:nvSpPr>
        <p:spPr>
          <a:xfrm>
            <a:off x="1661236" y="1428707"/>
            <a:ext cx="37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oxygen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904E9B-8768-40F6-8780-999AE1030AD9}"/>
              </a:ext>
            </a:extLst>
          </p:cNvPr>
          <p:cNvSpPr txBox="1"/>
          <p:nvPr/>
        </p:nvSpPr>
        <p:spPr>
          <a:xfrm>
            <a:off x="6491844" y="1425219"/>
            <a:ext cx="419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oxygen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297B51-8050-447C-B1D8-7C0E052FF71D}"/>
              </a:ext>
            </a:extLst>
          </p:cNvPr>
          <p:cNvSpPr txBox="1"/>
          <p:nvPr/>
        </p:nvSpPr>
        <p:spPr>
          <a:xfrm>
            <a:off x="602529" y="1951927"/>
            <a:ext cx="137486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DAA047-AC37-4E11-957B-35D2EF6AA479}"/>
              </a:ext>
            </a:extLst>
          </p:cNvPr>
          <p:cNvSpPr txBox="1"/>
          <p:nvPr/>
        </p:nvSpPr>
        <p:spPr>
          <a:xfrm>
            <a:off x="597264" y="2638528"/>
            <a:ext cx="137486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026E99-4216-4E9E-AB8D-6FFACAD175A5}"/>
              </a:ext>
            </a:extLst>
          </p:cNvPr>
          <p:cNvSpPr txBox="1"/>
          <p:nvPr/>
        </p:nvSpPr>
        <p:spPr>
          <a:xfrm>
            <a:off x="597958" y="3324311"/>
            <a:ext cx="1532418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PO­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9D3550-9470-49A7-8794-3D3C921B8B7B}"/>
              </a:ext>
            </a:extLst>
          </p:cNvPr>
          <p:cNvSpPr txBox="1"/>
          <p:nvPr/>
        </p:nvSpPr>
        <p:spPr>
          <a:xfrm>
            <a:off x="597264" y="3985518"/>
            <a:ext cx="1380127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186029-A0A4-4191-83E3-64BA8B16DD2D}"/>
              </a:ext>
            </a:extLst>
          </p:cNvPr>
          <p:cNvSpPr txBox="1"/>
          <p:nvPr/>
        </p:nvSpPr>
        <p:spPr>
          <a:xfrm>
            <a:off x="6346621" y="1965822"/>
            <a:ext cx="419481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EEC19F-082D-46C7-94FD-0BA724BA360C}"/>
              </a:ext>
            </a:extLst>
          </p:cNvPr>
          <p:cNvSpPr txBox="1"/>
          <p:nvPr/>
        </p:nvSpPr>
        <p:spPr>
          <a:xfrm>
            <a:off x="6346621" y="2638999"/>
            <a:ext cx="1215566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307CAF-2A37-4355-A7B6-6568CA2CFC1B}"/>
              </a:ext>
            </a:extLst>
          </p:cNvPr>
          <p:cNvSpPr txBox="1"/>
          <p:nvPr/>
        </p:nvSpPr>
        <p:spPr>
          <a:xfrm>
            <a:off x="6350995" y="3280974"/>
            <a:ext cx="1373143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</a:t>
            </a:r>
            <a:r>
              <a:rPr lang="en-US" sz="2800" b="1" kern="1200" baseline="-250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82544F6-EA28-44A9-8646-4152EF34034B}"/>
              </a:ext>
            </a:extLst>
          </p:cNvPr>
          <p:cNvSpPr txBox="1"/>
          <p:nvPr/>
        </p:nvSpPr>
        <p:spPr>
          <a:xfrm>
            <a:off x="2960460" y="173888"/>
            <a:ext cx="6502889" cy="6612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=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acid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8A6615-E1A2-47C0-A296-577C8DD636F5}"/>
              </a:ext>
            </a:extLst>
          </p:cNvPr>
          <p:cNvSpPr txBox="1"/>
          <p:nvPr/>
        </p:nvSpPr>
        <p:spPr>
          <a:xfrm>
            <a:off x="2130376" y="2102169"/>
            <a:ext cx="314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Sulfuric acid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A94CF-C670-42CB-B3F0-DE6C0CEAC660}"/>
              </a:ext>
            </a:extLst>
          </p:cNvPr>
          <p:cNvSpPr txBox="1"/>
          <p:nvPr/>
        </p:nvSpPr>
        <p:spPr>
          <a:xfrm>
            <a:off x="7721484" y="2133162"/>
            <a:ext cx="311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Sulfurous acid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49829-5F73-4F97-87DC-CB369812E7C8}"/>
              </a:ext>
            </a:extLst>
          </p:cNvPr>
          <p:cNvSpPr txBox="1"/>
          <p:nvPr/>
        </p:nvSpPr>
        <p:spPr>
          <a:xfrm>
            <a:off x="2214479" y="2787952"/>
            <a:ext cx="2230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Nitric acid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AD43B-6544-4EE2-87B4-7E1EFC83B74F}"/>
              </a:ext>
            </a:extLst>
          </p:cNvPr>
          <p:cNvSpPr txBox="1"/>
          <p:nvPr/>
        </p:nvSpPr>
        <p:spPr>
          <a:xfrm>
            <a:off x="7726770" y="2789404"/>
            <a:ext cx="2410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Nitrous acid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C2452B-CA62-4B1C-92F9-0DF0BF3981D3}"/>
              </a:ext>
            </a:extLst>
          </p:cNvPr>
          <p:cNvSpPr txBox="1"/>
          <p:nvPr/>
        </p:nvSpPr>
        <p:spPr>
          <a:xfrm>
            <a:off x="7728512" y="3429000"/>
            <a:ext cx="319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Phosphorous acid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E30446-17C8-4573-9F31-59A8F3C694C4}"/>
              </a:ext>
            </a:extLst>
          </p:cNvPr>
          <p:cNvSpPr txBox="1"/>
          <p:nvPr/>
        </p:nvSpPr>
        <p:spPr>
          <a:xfrm>
            <a:off x="2196712" y="3429000"/>
            <a:ext cx="3032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Phosphoric acid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115051-372A-4EC0-8260-16FFD390428E}"/>
              </a:ext>
            </a:extLst>
          </p:cNvPr>
          <p:cNvSpPr txBox="1"/>
          <p:nvPr/>
        </p:nvSpPr>
        <p:spPr>
          <a:xfrm>
            <a:off x="2214479" y="4180845"/>
            <a:ext cx="2528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Carbonic acid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329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33" grpId="0" animBg="1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6000"/>
            <a:ext cx="12070081" cy="54428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3200" b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–OH (hydroxide)</a:t>
            </a:r>
          </a:p>
          <a:p>
            <a:pPr algn="ctr">
              <a:lnSpc>
                <a:spcPct val="100000"/>
              </a:lnSpc>
              <a:buFontTx/>
              <a:buChar char="-"/>
            </a:pPr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sao trong thành phần của mỗi base đều chỉ có một nguyên tử kim loại ?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-OH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C022A74-718D-48EE-AE57-54E027D1DDB5}"/>
              </a:ext>
            </a:extLst>
          </p:cNvPr>
          <p:cNvSpPr txBox="1">
            <a:spLocks/>
          </p:cNvSpPr>
          <p:nvPr/>
        </p:nvSpPr>
        <p:spPr>
          <a:xfrm>
            <a:off x="1714500" y="0"/>
            <a:ext cx="8572500" cy="1040594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(Tiết 1)</a:t>
            </a:r>
            <a:endParaRPr lang="en-US" sz="4800" b="1" dirty="0">
              <a:solidFill>
                <a:srgbClr val="FFFF00"/>
              </a:solidFill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Explosion: 14 Points 1">
            <a:extLst>
              <a:ext uri="{FF2B5EF4-FFF2-40B4-BE49-F238E27FC236}">
                <a16:creationId xmlns:a16="http://schemas.microsoft.com/office/drawing/2014/main" id="{6078B7FC-E17C-4810-87C5-1F2D104E01CA}"/>
              </a:ext>
            </a:extLst>
          </p:cNvPr>
          <p:cNvSpPr/>
          <p:nvPr/>
        </p:nvSpPr>
        <p:spPr>
          <a:xfrm>
            <a:off x="8652510" y="2304879"/>
            <a:ext cx="3074670" cy="1588770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BASE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8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278218"/>
            <a:ext cx="12039601" cy="5333597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FontTx/>
              <a:buChar char="-"/>
            </a:pP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nhóm - OH trong phân tử của mỗi base được xác định như thế nào?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t-B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OH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 → OH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Al(OH)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base ?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Mg(OH)</a:t>
            </a:r>
            <a:r>
              <a:rPr lang="en-US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 MgCO</a:t>
            </a:r>
            <a:r>
              <a:rPr lang="en-US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H</a:t>
            </a:r>
            <a:r>
              <a:rPr lang="en-US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399" y="3239618"/>
            <a:ext cx="11699632" cy="12307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</a:p>
          <a:p>
            <a:pPr algn="ctr"/>
            <a:r>
              <a:rPr 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hydroxide ( OH ).</a:t>
            </a:r>
          </a:p>
        </p:txBody>
      </p:sp>
      <p:sp>
        <p:nvSpPr>
          <p:cNvPr id="2" name="Oval 1"/>
          <p:cNvSpPr/>
          <p:nvPr/>
        </p:nvSpPr>
        <p:spPr>
          <a:xfrm>
            <a:off x="2438400" y="5384799"/>
            <a:ext cx="2467429" cy="122701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D3F882-5334-413C-8AD3-97212598DB89}"/>
              </a:ext>
            </a:extLst>
          </p:cNvPr>
          <p:cNvSpPr txBox="1">
            <a:spLocks/>
          </p:cNvSpPr>
          <p:nvPr/>
        </p:nvSpPr>
        <p:spPr>
          <a:xfrm>
            <a:off x="1714500" y="0"/>
            <a:ext cx="8572500" cy="1040594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(Tiết 1)</a:t>
            </a:r>
            <a:endParaRPr lang="en-US" sz="4800" b="1" dirty="0">
              <a:solidFill>
                <a:srgbClr val="FFFF00"/>
              </a:solidFill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553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943" y="1291771"/>
            <a:ext cx="3983335" cy="556622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các base sau: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114800" y="1291772"/>
            <a:ext cx="7888513" cy="1190171"/>
          </a:xfrm>
          <a:prstGeom prst="wedgeEllipseCallout">
            <a:avLst>
              <a:gd name="adj1" fmla="val -74614"/>
              <a:gd name="adj2" fmla="val 75871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OH?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41778"/>
              </p:ext>
            </p:extLst>
          </p:nvPr>
        </p:nvGraphicFramePr>
        <p:xfrm>
          <a:off x="5153271" y="2542009"/>
          <a:ext cx="1047261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7261">
                  <a:extLst>
                    <a:ext uri="{9D8B030D-6E8A-4147-A177-3AD203B41FA5}">
                      <a16:colId xmlns:a16="http://schemas.microsoft.com/office/drawing/2014/main" val="4246055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562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003328"/>
              </p:ext>
            </p:extLst>
          </p:nvPr>
        </p:nvGraphicFramePr>
        <p:xfrm>
          <a:off x="5747239" y="2526685"/>
          <a:ext cx="17272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4045360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17512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09721"/>
              </p:ext>
            </p:extLst>
          </p:nvPr>
        </p:nvGraphicFramePr>
        <p:xfrm>
          <a:off x="7206539" y="2611661"/>
          <a:ext cx="674504" cy="1184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4504">
                  <a:extLst>
                    <a:ext uri="{9D8B030D-6E8A-4147-A177-3AD203B41FA5}">
                      <a16:colId xmlns:a16="http://schemas.microsoft.com/office/drawing/2014/main" val="409587878"/>
                    </a:ext>
                  </a:extLst>
                </a:gridCol>
              </a:tblGrid>
              <a:tr h="1184330">
                <a:tc>
                  <a:txBody>
                    <a:bodyPr/>
                    <a:lstStyle/>
                    <a:p>
                      <a:r>
                        <a:rPr lang="en-US" sz="5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387286"/>
                  </a:ext>
                </a:extLst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878842" y="3485827"/>
            <a:ext cx="4169646" cy="269596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hydroxide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749381" y="2590364"/>
            <a:ext cx="3468914" cy="102869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40408"/>
              </p:ext>
            </p:extLst>
          </p:nvPr>
        </p:nvGraphicFramePr>
        <p:xfrm>
          <a:off x="7157918" y="3596982"/>
          <a:ext cx="4845395" cy="6964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45395">
                  <a:extLst>
                    <a:ext uri="{9D8B030D-6E8A-4147-A177-3AD203B41FA5}">
                      <a16:colId xmlns:a16="http://schemas.microsoft.com/office/drawing/2014/main" val="137750911"/>
                    </a:ext>
                  </a:extLst>
                </a:gridCol>
              </a:tblGrid>
              <a:tr h="3482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CTHH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base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32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K (I)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Zn (II)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Al (III)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581893"/>
                  </a:ext>
                </a:extLst>
              </a:tr>
              <a:tr h="34822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695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314453"/>
              </p:ext>
            </p:extLst>
          </p:nvPr>
        </p:nvGraphicFramePr>
        <p:xfrm>
          <a:off x="10126226" y="4700463"/>
          <a:ext cx="4601727" cy="725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1727">
                  <a:extLst>
                    <a:ext uri="{9D8B030D-6E8A-4147-A177-3AD203B41FA5}">
                      <a16:colId xmlns:a16="http://schemas.microsoft.com/office/drawing/2014/main" val="546412398"/>
                    </a:ext>
                  </a:extLst>
                </a:gridCol>
              </a:tblGrid>
              <a:tr h="72571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KOH</a:t>
                      </a:r>
                      <a:endParaRPr lang="en-US" sz="3200" b="1" baseline="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72998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096631"/>
              </p:ext>
            </p:extLst>
          </p:nvPr>
        </p:nvGraphicFramePr>
        <p:xfrm>
          <a:off x="10126226" y="5426178"/>
          <a:ext cx="8128000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211043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Zn(OH)</a:t>
                      </a:r>
                      <a:r>
                        <a:rPr lang="en-US" sz="3200" b="1" baseline="-250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2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54239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782037"/>
              </p:ext>
            </p:extLst>
          </p:nvPr>
        </p:nvGraphicFramePr>
        <p:xfrm>
          <a:off x="10126226" y="6159915"/>
          <a:ext cx="8128000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6746020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Al(OH)</a:t>
                      </a:r>
                      <a:r>
                        <a:rPr lang="en-US" sz="3200" b="1" baseline="-250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200" b="1" baseline="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764124"/>
                  </a:ext>
                </a:extLst>
              </a:tr>
            </a:tbl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D850E36E-A7F3-4BCE-B661-04C87C986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8AFBB06B-F8BB-4CBB-9DDA-F12969B61A08}"/>
              </a:ext>
            </a:extLst>
          </p:cNvPr>
          <p:cNvSpPr txBox="1">
            <a:spLocks/>
          </p:cNvSpPr>
          <p:nvPr/>
        </p:nvSpPr>
        <p:spPr>
          <a:xfrm>
            <a:off x="1714500" y="0"/>
            <a:ext cx="8572500" cy="1040594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(Tiết 1)</a:t>
            </a:r>
            <a:endParaRPr lang="en-US" sz="4800" b="1" dirty="0">
              <a:solidFill>
                <a:srgbClr val="FFFF00"/>
              </a:solidFill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927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00" y="1435100"/>
            <a:ext cx="11036300" cy="47418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3.Phân loại base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Base tan (kiềm), tan được trong  nước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:NaOH; Ca(OH)</a:t>
            </a:r>
            <a:r>
              <a:rPr lang="pt-B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KOH, Ba(OH)</a:t>
            </a:r>
            <a:r>
              <a:rPr lang="pt-BR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Base không tan, không tan được trong nước.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:Fe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Cu(OH)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Al(OH)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7B5333C-5ACC-403E-BA0A-81C36D52DBC6}"/>
              </a:ext>
            </a:extLst>
          </p:cNvPr>
          <p:cNvSpPr txBox="1">
            <a:spLocks/>
          </p:cNvSpPr>
          <p:nvPr/>
        </p:nvSpPr>
        <p:spPr>
          <a:xfrm>
            <a:off x="1714500" y="0"/>
            <a:ext cx="8572500" cy="1040594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(Tiết 1)</a:t>
            </a:r>
            <a:endParaRPr lang="en-US" sz="4800" b="1" dirty="0">
              <a:solidFill>
                <a:srgbClr val="FFFF00"/>
              </a:solidFill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3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1257300"/>
            <a:ext cx="11704320" cy="526106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.Cách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base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base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hydroxide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Ca(OH)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Fe(OH)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Cu(OH)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16544"/>
              </p:ext>
            </p:extLst>
          </p:nvPr>
        </p:nvGraphicFramePr>
        <p:xfrm>
          <a:off x="4193470" y="4018369"/>
          <a:ext cx="4065158" cy="611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5158">
                  <a:extLst>
                    <a:ext uri="{9D8B030D-6E8A-4147-A177-3AD203B41FA5}">
                      <a16:colId xmlns:a16="http://schemas.microsoft.com/office/drawing/2014/main" val="4002342749"/>
                    </a:ext>
                  </a:extLst>
                </a:gridCol>
              </a:tblGrid>
              <a:tr h="611688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 hydroxide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8562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5883"/>
              </p:ext>
            </p:extLst>
          </p:nvPr>
        </p:nvGraphicFramePr>
        <p:xfrm>
          <a:off x="4193470" y="4833301"/>
          <a:ext cx="7895771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5771">
                  <a:extLst>
                    <a:ext uri="{9D8B030D-6E8A-4147-A177-3AD203B41FA5}">
                      <a16:colId xmlns:a16="http://schemas.microsoft.com/office/drawing/2014/main" val="3456871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Iron (III) hydroxide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05376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654259"/>
              </p:ext>
            </p:extLst>
          </p:nvPr>
        </p:nvGraphicFramePr>
        <p:xfrm>
          <a:off x="4193470" y="5675833"/>
          <a:ext cx="4196150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6150">
                  <a:extLst>
                    <a:ext uri="{9D8B030D-6E8A-4147-A177-3AD203B41FA5}">
                      <a16:colId xmlns:a16="http://schemas.microsoft.com/office/drawing/2014/main" val="193926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Copper (II) hydroxide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97343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B06136C-84B1-4593-9327-4F709BBF35E2}"/>
              </a:ext>
            </a:extLst>
          </p:cNvPr>
          <p:cNvSpPr txBox="1">
            <a:spLocks/>
          </p:cNvSpPr>
          <p:nvPr/>
        </p:nvSpPr>
        <p:spPr>
          <a:xfrm>
            <a:off x="1714500" y="0"/>
            <a:ext cx="8572500" cy="1040594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(Tiết 1)</a:t>
            </a:r>
            <a:endParaRPr lang="en-US" sz="4800" b="1" dirty="0">
              <a:solidFill>
                <a:srgbClr val="FFFF00"/>
              </a:solidFill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43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 MẮT, NHANH TRÍ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89131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Ca(OH)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Cu(NO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96686" y="2670629"/>
            <a:ext cx="740228" cy="87085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2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6" y="1349829"/>
            <a:ext cx="11596914" cy="539931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CuSO</a:t>
            </a:r>
            <a:r>
              <a:rPr lang="en-US" sz="3200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Ba(OH)</a:t>
            </a:r>
            <a:r>
              <a:rPr lang="en-US" sz="3200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KHCO</a:t>
            </a:r>
            <a:r>
              <a:rPr lang="en-US" sz="3200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base là :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A.2			B. 3			 C.4				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Copper (II) hydroxide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       				B. Cu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      		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Cu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    	          			D. Cu(OH)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709" y="102408"/>
            <a:ext cx="10553091" cy="145707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434285" y="2969783"/>
            <a:ext cx="653143" cy="75474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89485" y="5660571"/>
            <a:ext cx="682171" cy="65314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0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030CCDE-E5FE-453D-ADC8-A904C568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152E9F-DD92-43A3-B242-532D5F99C22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0EE77B-3167-440B-A93F-42AC8F1CE424}"/>
              </a:ext>
            </a:extLst>
          </p:cNvPr>
          <p:cNvSpPr txBox="1"/>
          <p:nvPr/>
        </p:nvSpPr>
        <p:spPr>
          <a:xfrm>
            <a:off x="5795010" y="2210044"/>
            <a:ext cx="6396990" cy="24379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latin typeface="Cooper Black" panose="0208090404030B0204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ACID – BASE – MUỐI (TIẾT 1)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2E9CDC-5662-4972-8BD6-F868BF15AEB1}"/>
              </a:ext>
            </a:extLst>
          </p:cNvPr>
          <p:cNvSpPr txBox="1"/>
          <p:nvPr/>
        </p:nvSpPr>
        <p:spPr>
          <a:xfrm>
            <a:off x="6469380" y="58582"/>
            <a:ext cx="4812030" cy="1046440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ooper Black" panose="0208090404030B020404" pitchFamily="18" charset="0"/>
              </a:rPr>
              <a:t>HOÁ HỌC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29219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957" y="209097"/>
            <a:ext cx="6375400" cy="1069975"/>
          </a:xfrm>
          <a:solidFill>
            <a:schemeClr val="bg1"/>
          </a:solidFill>
          <a:ln w="508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5" y="1828800"/>
            <a:ext cx="11654971" cy="4804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Acid, base.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1; 2; 3; 4; 5.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(III)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6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4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120535D-AD96-4DA4-9C6F-43E1E470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0043CC-A6B1-4131-9AE5-1666632FB26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0256"/>
            <a:ext cx="12192000" cy="67774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5E613B0-0E34-4DA9-8DAC-53708FB452A8}"/>
              </a:ext>
            </a:extLst>
          </p:cNvPr>
          <p:cNvSpPr/>
          <p:nvPr/>
        </p:nvSpPr>
        <p:spPr>
          <a:xfrm>
            <a:off x="-3810" y="5955030"/>
            <a:ext cx="12195810" cy="9029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88D414-A633-4B11-9FD5-6E122B383555}"/>
              </a:ext>
            </a:extLst>
          </p:cNvPr>
          <p:cNvSpPr txBox="1"/>
          <p:nvPr/>
        </p:nvSpPr>
        <p:spPr>
          <a:xfrm>
            <a:off x="2160270" y="3932637"/>
            <a:ext cx="2674620" cy="148431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latin typeface="Copperplate Gothic Bold" panose="020E07050202060204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TÌM HIỂU VỀ ACID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C8D80A-02AF-451B-ACAD-9A5126B1658F}"/>
              </a:ext>
            </a:extLst>
          </p:cNvPr>
          <p:cNvSpPr txBox="1"/>
          <p:nvPr/>
        </p:nvSpPr>
        <p:spPr>
          <a:xfrm>
            <a:off x="5577840" y="3897630"/>
            <a:ext cx="2606040" cy="1520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D6D539-58F5-40AA-9F72-F3B8EDEE6164}"/>
              </a:ext>
            </a:extLst>
          </p:cNvPr>
          <p:cNvSpPr txBox="1"/>
          <p:nvPr/>
        </p:nvSpPr>
        <p:spPr>
          <a:xfrm>
            <a:off x="5554980" y="3926130"/>
            <a:ext cx="2674620" cy="149169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latin typeface="Copperplate Gothic Bold" panose="020E0705020206020404" pitchFamily="34" charset="0"/>
              </a:rPr>
              <a:t>TÌM HIỂU VỀ BASE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13B139-4FBC-4D01-AD44-B6027AF30EE0}"/>
              </a:ext>
            </a:extLst>
          </p:cNvPr>
          <p:cNvSpPr txBox="1"/>
          <p:nvPr/>
        </p:nvSpPr>
        <p:spPr>
          <a:xfrm>
            <a:off x="8949690" y="3897630"/>
            <a:ext cx="2674620" cy="149169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Copperplate Gothic Bold" panose="020E0705020206020404" pitchFamily="34" charset="0"/>
              </a:rPr>
              <a:t>TÌM HIỂU VỀ MUỐI</a:t>
            </a:r>
          </a:p>
        </p:txBody>
      </p:sp>
    </p:spTree>
    <p:extLst>
      <p:ext uri="{BB962C8B-B14F-4D97-AF65-F5344CB8AC3E}">
        <p14:creationId xmlns:p14="http://schemas.microsoft.com/office/powerpoint/2010/main" val="20423417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425A-9316-42D9-9D2C-B7855A378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5F6D9-4A9F-476F-842F-298BDD39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48E83D-6285-46B8-97DD-E28F2FE8990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B51E41-F06C-4AF8-A7FB-7F31D1350A6B}"/>
              </a:ext>
            </a:extLst>
          </p:cNvPr>
          <p:cNvSpPr txBox="1"/>
          <p:nvPr/>
        </p:nvSpPr>
        <p:spPr>
          <a:xfrm>
            <a:off x="525780" y="3223260"/>
            <a:ext cx="665226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highlight>
                  <a:srgbClr val="008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21661418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6A7A-7583-47D2-9455-942439380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9F785-43FD-4949-BACA-9E653B00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7ED41D-70DC-473B-8B51-F778EA46E0B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E7CC37-C37A-44A0-9F95-72901D10484E}"/>
              </a:ext>
            </a:extLst>
          </p:cNvPr>
          <p:cNvSpPr txBox="1"/>
          <p:nvPr/>
        </p:nvSpPr>
        <p:spPr>
          <a:xfrm>
            <a:off x="937260" y="3339574"/>
            <a:ext cx="347472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Arial Black" panose="020B0A04020102020204" pitchFamily="34" charset="0"/>
              </a:rPr>
              <a:t>ACID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7EA9D-FF6C-400A-9586-1AE740775695}"/>
              </a:ext>
            </a:extLst>
          </p:cNvPr>
          <p:cNvSpPr/>
          <p:nvPr/>
        </p:nvSpPr>
        <p:spPr>
          <a:xfrm>
            <a:off x="0" y="6092190"/>
            <a:ext cx="12192000" cy="765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53C7FE-20AD-4542-94FB-B93832D63DEE}"/>
              </a:ext>
            </a:extLst>
          </p:cNvPr>
          <p:cNvSpPr/>
          <p:nvPr/>
        </p:nvSpPr>
        <p:spPr>
          <a:xfrm rot="232650">
            <a:off x="8967629" y="-177207"/>
            <a:ext cx="3602672" cy="13286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4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0"/>
            <a:ext cx="8572500" cy="1040594"/>
          </a:xfrm>
          <a:solidFill>
            <a:schemeClr val="accent1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</a:t>
            </a:r>
            <a:r>
              <a:rPr lang="en-US" sz="4800" b="1" dirty="0" err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1" y="1040594"/>
            <a:ext cx="12057528" cy="5817406"/>
          </a:xfrm>
        </p:spPr>
        <p:txBody>
          <a:bodyPr>
            <a:noAutofit/>
          </a:bodyPr>
          <a:lstStyle/>
          <a:p>
            <a:pPr marL="571500" indent="-571500">
              <a:lnSpc>
                <a:spcPct val="110000"/>
              </a:lnSpc>
              <a:buAutoNum type="romanUcPeriod"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HCl, H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−Cl, =SO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≡PO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10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1310184"/>
            <a:ext cx="11941791" cy="55478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u="sng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u="sng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latin typeface="Book Antiqua" panose="0204060205030503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hydrogen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hidrogen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u="sng" dirty="0" err="1">
                <a:latin typeface="Sitka Small" pitchFamily="2" charset="0"/>
                <a:cs typeface="Times New Roman" panose="02020603050405020304" pitchFamily="18" charset="0"/>
              </a:rPr>
              <a:t>Ví</a:t>
            </a:r>
            <a:r>
              <a:rPr lang="en-US" sz="3200" b="1" u="sng" dirty="0">
                <a:latin typeface="Sitka Small" pitchFamily="2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Sitka Small" pitchFamily="2" charset="0"/>
                <a:cs typeface="Times New Roman" panose="02020603050405020304" pitchFamily="18" charset="0"/>
              </a:rPr>
              <a:t>dụ</a:t>
            </a:r>
            <a:r>
              <a:rPr lang="en-US" sz="3200" b="1" u="sng" dirty="0">
                <a:latin typeface="Sitka Small" pitchFamily="2" charset="0"/>
                <a:cs typeface="Times New Roman" panose="02020603050405020304" pitchFamily="18" charset="0"/>
              </a:rPr>
              <a:t>:</a:t>
            </a:r>
            <a:r>
              <a:rPr lang="en-US" sz="3200" b="1" dirty="0">
                <a:latin typeface="Sitka Small" pitchFamily="2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S, 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HNO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chất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chất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acid: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baseline="-25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="1" baseline="-25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	 Na</a:t>
            </a:r>
            <a:r>
              <a:rPr lang="en-US" sz="3200" b="1" baseline="-25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="1" baseline="-25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9307773" y="5090615"/>
            <a:ext cx="1555845" cy="8461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76206" y="5936776"/>
            <a:ext cx="1915885" cy="78333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93229A7-6C82-4E30-8225-E1F7BF604E13}"/>
              </a:ext>
            </a:extLst>
          </p:cNvPr>
          <p:cNvSpPr txBox="1">
            <a:spLocks/>
          </p:cNvSpPr>
          <p:nvPr/>
        </p:nvSpPr>
        <p:spPr>
          <a:xfrm>
            <a:off x="1714500" y="0"/>
            <a:ext cx="8572500" cy="1040594"/>
          </a:xfrm>
          <a:prstGeom prst="rect">
            <a:avLst/>
          </a:prstGeom>
          <a:solidFill>
            <a:schemeClr val="accent1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(Tiết 1)</a:t>
            </a:r>
            <a:endParaRPr lang="en-US" sz="4800" b="1" dirty="0">
              <a:solidFill>
                <a:srgbClr val="FFFF00"/>
              </a:solidFill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121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3382" y="1479178"/>
            <a:ext cx="4026178" cy="515383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1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1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1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41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41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en-US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4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4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4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4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1" y="2365059"/>
            <a:ext cx="8245928" cy="426795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hidrogen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 algn="ctr">
              <a:buNone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60867"/>
              </p:ext>
            </p:extLst>
          </p:nvPr>
        </p:nvGraphicFramePr>
        <p:xfrm>
          <a:off x="6489699" y="2473294"/>
          <a:ext cx="558801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8801">
                  <a:extLst>
                    <a:ext uri="{9D8B030D-6E8A-4147-A177-3AD203B41FA5}">
                      <a16:colId xmlns:a16="http://schemas.microsoft.com/office/drawing/2014/main" val="2780825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32001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7169"/>
              </p:ext>
            </p:extLst>
          </p:nvPr>
        </p:nvGraphicFramePr>
        <p:xfrm>
          <a:off x="7351403" y="2470088"/>
          <a:ext cx="745786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5786">
                  <a:extLst>
                    <a:ext uri="{9D8B030D-6E8A-4147-A177-3AD203B41FA5}">
                      <a16:colId xmlns:a16="http://schemas.microsoft.com/office/drawing/2014/main" val="4051211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34939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11998"/>
              </p:ext>
            </p:extLst>
          </p:nvPr>
        </p:nvGraphicFramePr>
        <p:xfrm>
          <a:off x="7059303" y="2766319"/>
          <a:ext cx="497197" cy="699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197">
                  <a:extLst>
                    <a:ext uri="{9D8B030D-6E8A-4147-A177-3AD203B41FA5}">
                      <a16:colId xmlns:a16="http://schemas.microsoft.com/office/drawing/2014/main" val="1219664294"/>
                    </a:ext>
                  </a:extLst>
                </a:gridCol>
              </a:tblGrid>
              <a:tr h="699166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89479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001574" y="2365059"/>
            <a:ext cx="2699658" cy="1100426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DD12CB5-8B1C-45AD-A712-56B52B0DF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0" y="0"/>
            <a:ext cx="8572500" cy="1040594"/>
          </a:xfrm>
          <a:solidFill>
            <a:schemeClr val="accent1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</a:t>
            </a:r>
            <a:r>
              <a:rPr lang="en-US" sz="4800" b="1" dirty="0" err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250439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694" y="1186456"/>
            <a:ext cx="10515600" cy="586949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19268"/>
            <a:ext cx="5157787" cy="47271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H</a:t>
            </a:r>
            <a:r>
              <a:rPr lang="en-US" sz="36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0" lvl="0" indent="0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lvl="0" indent="0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1857829"/>
            <a:ext cx="5428397" cy="478863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1037231" y="5370286"/>
            <a:ext cx="4135270" cy="1276174"/>
          </a:xfrm>
          <a:prstGeom prst="wedgeEllipseCallout">
            <a:avLst>
              <a:gd name="adj1" fmla="val 8475"/>
              <a:gd name="adj2" fmla="val -76543"/>
            </a:avLst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KHÔNG CÓ OXYGEN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6370897" y="5370286"/>
            <a:ext cx="4244904" cy="1276174"/>
          </a:xfrm>
          <a:prstGeom prst="wedgeEllipseCallout">
            <a:avLst>
              <a:gd name="adj1" fmla="val 5992"/>
              <a:gd name="adj2" fmla="val -86397"/>
            </a:avLst>
          </a:prstGeom>
          <a:solidFill>
            <a:schemeClr val="bg1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CÓ OXYGEN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5BE74AD-7FF7-4E4D-9CD0-F0F5B8354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0" y="0"/>
            <a:ext cx="8572500" cy="1040594"/>
          </a:xfrm>
          <a:solidFill>
            <a:schemeClr val="accent1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ACID – BASE – MUỐI (</a:t>
            </a:r>
            <a:r>
              <a:rPr lang="en-US" sz="4800" b="1" dirty="0" err="1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solidFill>
                  <a:srgbClr val="FFFF00"/>
                </a:solidFill>
                <a:latin typeface="Copperplate Gothic Bold" panose="020E0705020206020404" pitchFamily="34" charset="0"/>
                <a:cs typeface="Times New Roman" panose="02020603050405020304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237707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4435</TotalTime>
  <Words>1180</Words>
  <Application>Microsoft Office PowerPoint</Application>
  <PresentationFormat>Widescreen</PresentationFormat>
  <Paragraphs>180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Arial Black</vt:lpstr>
      <vt:lpstr>Book Antiqua</vt:lpstr>
      <vt:lpstr>Calibri</vt:lpstr>
      <vt:lpstr>Calibri Light</vt:lpstr>
      <vt:lpstr>Cooper Black</vt:lpstr>
      <vt:lpstr>Copperplate Gothic Bold</vt:lpstr>
      <vt:lpstr>Harrington</vt:lpstr>
      <vt:lpstr>Sitka Small</vt:lpstr>
      <vt:lpstr>Snap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ACID – BASE – MUỐI (Tiết 1)</vt:lpstr>
      <vt:lpstr>PowerPoint Presentation</vt:lpstr>
      <vt:lpstr>ACID – BASE – MUỐI (Tiết 1)</vt:lpstr>
      <vt:lpstr>ACID – BASE – MUỐI (Tiết 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NHANH MẮT, NHANH TRÍ</vt:lpstr>
      <vt:lpstr>PowerPoint Presentation</vt:lpstr>
      <vt:lpstr>DẶN DÒ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Nhung</cp:lastModifiedBy>
  <cp:revision>101</cp:revision>
  <dcterms:created xsi:type="dcterms:W3CDTF">2018-02-18T17:08:32Z</dcterms:created>
  <dcterms:modified xsi:type="dcterms:W3CDTF">2023-04-14T06:45:34Z</dcterms:modified>
</cp:coreProperties>
</file>